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64" r:id="rId4"/>
    <p:sldId id="258" r:id="rId5"/>
    <p:sldId id="260" r:id="rId6"/>
    <p:sldId id="263" r:id="rId7"/>
    <p:sldId id="292" r:id="rId8"/>
    <p:sldId id="294" r:id="rId9"/>
    <p:sldId id="295" r:id="rId10"/>
    <p:sldId id="296" r:id="rId11"/>
    <p:sldId id="293" r:id="rId12"/>
    <p:sldId id="299" r:id="rId13"/>
    <p:sldId id="297" r:id="rId14"/>
    <p:sldId id="29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13B"/>
    <a:srgbClr val="EB8628"/>
    <a:srgbClr val="FCEFD7"/>
    <a:srgbClr val="6EADA7"/>
    <a:srgbClr val="CEA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7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A360-90D7-446A-AE07-5780253737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BEF9-56BF-401D-A773-6CA0C70264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1B06-E3A9-4ACF-8FE7-86027D4A31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6F98-49F9-4E5E-8F54-63E0E7C4DD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4.jpeg"/><Relationship Id="rId11" Type="http://schemas.openxmlformats.org/officeDocument/2006/relationships/image" Target="../media/image23.jpeg"/><Relationship Id="rId10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24858" y="3128078"/>
            <a:ext cx="5726842" cy="204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7600"/>
              </a:lnSpc>
            </a:pPr>
            <a:r>
              <a:rPr lang="en-US" sz="5500" dirty="0" smtClean="0">
                <a:solidFill>
                  <a:srgbClr val="6EADA7"/>
                </a:solidFill>
                <a:cs typeface="+mn-ea"/>
                <a:sym typeface="+mn-lt"/>
              </a:rPr>
              <a:t>Scratch</a:t>
            </a:r>
            <a:endParaRPr lang="en-US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600"/>
              </a:lnSpc>
            </a:pPr>
            <a:r>
              <a:rPr lang="en-US" sz="5500" dirty="0" smtClean="0">
                <a:solidFill>
                  <a:srgbClr val="6EADA7"/>
                </a:solidFill>
                <a:cs typeface="+mn-ea"/>
                <a:sym typeface="+mn-lt"/>
              </a:rPr>
              <a:t>              </a:t>
            </a: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迷宫探险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70" name="TextBox 76"/>
          <p:cNvSpPr txBox="1"/>
          <p:nvPr/>
        </p:nvSpPr>
        <p:spPr>
          <a:xfrm>
            <a:off x="5120451" y="4013599"/>
            <a:ext cx="119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120451" y="4265583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</a:t>
            </a: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</a:t>
            </a: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2" name="TextBox 76"/>
          <p:cNvSpPr txBox="1"/>
          <p:nvPr/>
        </p:nvSpPr>
        <p:spPr>
          <a:xfrm>
            <a:off x="2438621" y="2308486"/>
            <a:ext cx="119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2438621" y="2560470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</a:t>
            </a: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</a:t>
            </a: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884529" y="2560470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</a:t>
            </a: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</a:t>
            </a: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5975" y="1502410"/>
            <a:ext cx="8030210" cy="2230755"/>
            <a:chOff x="5209" y="1944"/>
            <a:chExt cx="12646" cy="3513"/>
          </a:xfrm>
        </p:grpSpPr>
        <p:sp>
          <p:nvSpPr>
            <p:cNvPr id="2" name="圆角矩形 1"/>
            <p:cNvSpPr/>
            <p:nvPr/>
          </p:nvSpPr>
          <p:spPr>
            <a:xfrm>
              <a:off x="5281" y="4541"/>
              <a:ext cx="2072" cy="916"/>
            </a:xfrm>
            <a:prstGeom prst="round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209" y="1944"/>
              <a:ext cx="12646" cy="3463"/>
              <a:chOff x="5125" y="3577"/>
              <a:chExt cx="12646" cy="3463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10435" y="6124"/>
                <a:ext cx="2072" cy="916"/>
              </a:xfrm>
              <a:prstGeom prst="round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5603" y="6123"/>
                <a:ext cx="2072" cy="916"/>
              </a:xfrm>
              <a:prstGeom prst="round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125" y="3577"/>
                <a:ext cx="12646" cy="3391"/>
                <a:chOff x="5125" y="3577"/>
                <a:chExt cx="12646" cy="3391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5125" y="3672"/>
                  <a:ext cx="12646" cy="3296"/>
                  <a:chOff x="5125" y="3672"/>
                  <a:chExt cx="12646" cy="3296"/>
                </a:xfrm>
              </p:grpSpPr>
              <p:cxnSp>
                <p:nvCxnSpPr>
                  <p:cNvPr id="10" name="直接连接符 9"/>
                  <p:cNvCxnSpPr/>
                  <p:nvPr/>
                </p:nvCxnSpPr>
                <p:spPr>
                  <a:xfrm flipV="1">
                    <a:off x="11453" y="4492"/>
                    <a:ext cx="12" cy="816"/>
                  </a:xfrm>
                  <a:prstGeom prst="line">
                    <a:avLst/>
                  </a:prstGeom>
                  <a:ln w="508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 flipV="1">
                    <a:off x="11453" y="5307"/>
                    <a:ext cx="12" cy="816"/>
                  </a:xfrm>
                  <a:prstGeom prst="line">
                    <a:avLst/>
                  </a:prstGeom>
                  <a:ln w="508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/>
                  <p:cNvCxnSpPr/>
                  <p:nvPr/>
                </p:nvCxnSpPr>
                <p:spPr>
                  <a:xfrm flipV="1">
                    <a:off x="16633" y="5308"/>
                    <a:ext cx="12" cy="816"/>
                  </a:xfrm>
                  <a:prstGeom prst="line">
                    <a:avLst/>
                  </a:prstGeom>
                  <a:ln w="508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5125" y="3672"/>
                    <a:ext cx="12646" cy="3296"/>
                    <a:chOff x="5125" y="3672"/>
                    <a:chExt cx="12646" cy="3296"/>
                  </a:xfrm>
                </p:grpSpPr>
                <p:sp>
                  <p:nvSpPr>
                    <p:cNvPr id="14" name="文本框 13"/>
                    <p:cNvSpPr txBox="1"/>
                    <p:nvPr/>
                  </p:nvSpPr>
                  <p:spPr>
                    <a:xfrm>
                      <a:off x="10400" y="3672"/>
                      <a:ext cx="2240" cy="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pPr algn="ctr"/>
                      <a:r>
                        <a:rPr lang="zh-CN" altLang="zh-CN" sz="2400" b="1"/>
                        <a:t>脚本</a:t>
                      </a:r>
                      <a:endParaRPr lang="zh-CN" altLang="zh-CN" sz="2400" b="1"/>
                    </a:p>
                  </p:txBody>
                </p:sp>
                <p:cxnSp>
                  <p:nvCxnSpPr>
                    <p:cNvPr id="15" name="直接连接符 14"/>
                    <p:cNvCxnSpPr/>
                    <p:nvPr/>
                  </p:nvCxnSpPr>
                  <p:spPr>
                    <a:xfrm flipH="1">
                      <a:off x="6217" y="5308"/>
                      <a:ext cx="10428" cy="0"/>
                    </a:xfrm>
                    <a:prstGeom prst="line">
                      <a:avLst/>
                    </a:prstGeom>
                    <a:ln w="50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直接连接符 15"/>
                    <p:cNvCxnSpPr/>
                    <p:nvPr/>
                  </p:nvCxnSpPr>
                  <p:spPr>
                    <a:xfrm flipV="1">
                      <a:off x="6239" y="5308"/>
                      <a:ext cx="12" cy="816"/>
                    </a:xfrm>
                    <a:prstGeom prst="line">
                      <a:avLst/>
                    </a:prstGeom>
                    <a:ln w="508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文本框 44"/>
                    <p:cNvSpPr txBox="1"/>
                    <p:nvPr/>
                  </p:nvSpPr>
                  <p:spPr>
                    <a:xfrm>
                      <a:off x="5125" y="6220"/>
                      <a:ext cx="2240" cy="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pPr algn="ctr"/>
                      <a:r>
                        <a:rPr lang="zh-CN" altLang="zh-CN" sz="2400" b="1"/>
                        <a:t>开始</a:t>
                      </a:r>
                      <a:endParaRPr lang="zh-CN" altLang="zh-CN" sz="2400" b="1"/>
                    </a:p>
                  </p:txBody>
                </p:sp>
                <p:sp>
                  <p:nvSpPr>
                    <p:cNvPr id="46" name="文本框 45"/>
                    <p:cNvSpPr txBox="1"/>
                    <p:nvPr/>
                  </p:nvSpPr>
                  <p:spPr>
                    <a:xfrm>
                      <a:off x="10346" y="6243"/>
                      <a:ext cx="2240" cy="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pPr algn="ctr"/>
                      <a:r>
                        <a:rPr lang="zh-CN" altLang="zh-CN" sz="2400" b="1"/>
                        <a:t>经过</a:t>
                      </a:r>
                      <a:endParaRPr lang="zh-CN" altLang="zh-CN" sz="2400" b="1"/>
                    </a:p>
                  </p:txBody>
                </p:sp>
                <p:sp>
                  <p:nvSpPr>
                    <p:cNvPr id="47" name="文本框 46"/>
                    <p:cNvSpPr txBox="1"/>
                    <p:nvPr/>
                  </p:nvSpPr>
                  <p:spPr>
                    <a:xfrm>
                      <a:off x="15531" y="6218"/>
                      <a:ext cx="2240" cy="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pPr algn="ctr"/>
                      <a:r>
                        <a:rPr lang="zh-CN" altLang="zh-CN" sz="2400" b="1"/>
                        <a:t>结束</a:t>
                      </a:r>
                      <a:endParaRPr lang="zh-CN" altLang="zh-CN" sz="2400" b="1"/>
                    </a:p>
                  </p:txBody>
                </p:sp>
              </p:grpSp>
            </p:grpSp>
            <p:sp>
              <p:nvSpPr>
                <p:cNvPr id="22" name="圆角矩形 21"/>
                <p:cNvSpPr/>
                <p:nvPr/>
              </p:nvSpPr>
              <p:spPr>
                <a:xfrm>
                  <a:off x="10461" y="3577"/>
                  <a:ext cx="2072" cy="916"/>
                </a:xfrm>
                <a:prstGeom prst="round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17" name="图片 1"/>
          <p:cNvPicPr>
            <a:picLocks noChangeAspect="1"/>
          </p:cNvPicPr>
          <p:nvPr/>
        </p:nvPicPr>
        <p:blipFill>
          <a:blip r:embed="rId12">
            <a:clrChange>
              <a:clrFrom>
                <a:srgbClr val="DDDEDE">
                  <a:alpha val="100000"/>
                </a:srgbClr>
              </a:clrFrom>
              <a:clrTo>
                <a:srgbClr val="DDDED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815" y="4013835"/>
            <a:ext cx="2686050" cy="2051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13">
            <a:clrChange>
              <a:clrFrom>
                <a:srgbClr val="DDDEDE">
                  <a:alpha val="100000"/>
                </a:srgbClr>
              </a:clrFrom>
              <a:clrTo>
                <a:srgbClr val="DDDED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0340" y="3895090"/>
            <a:ext cx="2185670" cy="2170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3"/>
          <p:cNvPicPr>
            <a:picLocks noChangeAspect="1"/>
          </p:cNvPicPr>
          <p:nvPr/>
        </p:nvPicPr>
        <p:blipFill>
          <a:blip r:embed="rId14">
            <a:clrChange>
              <a:clrFrom>
                <a:srgbClr val="DDDEDE">
                  <a:alpha val="100000"/>
                </a:srgbClr>
              </a:clrFrom>
              <a:clrTo>
                <a:srgbClr val="DDDED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7670" y="4143375"/>
            <a:ext cx="2754630" cy="167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59758" y="2757873"/>
            <a:ext cx="5726842" cy="289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 smtClean="0">
                <a:solidFill>
                  <a:srgbClr val="6EADA7"/>
                </a:solidFill>
                <a:cs typeface="+mn-ea"/>
                <a:sym typeface="+mn-lt"/>
              </a:rPr>
              <a:t> </a:t>
            </a:r>
            <a:r>
              <a:rPr lang="zh-CN" altLang="en-US" sz="5500" dirty="0" smtClean="0">
                <a:solidFill>
                  <a:srgbClr val="6EADA7"/>
                </a:solidFill>
                <a:cs typeface="+mn-ea"/>
                <a:sym typeface="+mn-lt"/>
              </a:rPr>
              <a:t>分享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        与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               体验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21" name="文本框 3"/>
          <p:cNvSpPr txBox="1"/>
          <p:nvPr/>
        </p:nvSpPr>
        <p:spPr>
          <a:xfrm>
            <a:off x="2437054" y="24674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03450" y="2960370"/>
            <a:ext cx="79895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4000" dirty="0" smtClean="0">
                <a:solidFill>
                  <a:srgbClr val="6EADA7"/>
                </a:solidFill>
                <a:cs typeface="+mn-ea"/>
              </a:rPr>
              <a:t>同桌互相交换，玩一玩对方的游戏。</a:t>
            </a:r>
            <a:endParaRPr lang="zh-CN" altLang="en-US" sz="4000" dirty="0" smtClean="0">
              <a:solidFill>
                <a:srgbClr val="6EADA7"/>
              </a:solidFill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59758" y="2757873"/>
            <a:ext cx="5726842" cy="289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 smtClean="0">
                <a:solidFill>
                  <a:srgbClr val="6EADA7"/>
                </a:solidFill>
                <a:cs typeface="+mn-ea"/>
                <a:sym typeface="+mn-lt"/>
              </a:rPr>
              <a:t> </a:t>
            </a:r>
            <a:r>
              <a:rPr lang="zh-CN" altLang="en-US" sz="5500" dirty="0" smtClean="0">
                <a:solidFill>
                  <a:srgbClr val="6EADA7"/>
                </a:solidFill>
                <a:cs typeface="+mn-ea"/>
                <a:sym typeface="+mn-lt"/>
              </a:rPr>
              <a:t>评价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        与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               反思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4877093" y="2338836"/>
            <a:ext cx="184731" cy="523220"/>
          </a:xfrm>
          <a:prstGeom prst="rect">
            <a:avLst/>
          </a:prstGeom>
          <a:solidFill>
            <a:srgbClr val="EB8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29"/>
          <p:cNvSpPr>
            <a:spLocks noChangeArrowheads="1"/>
          </p:cNvSpPr>
          <p:nvPr/>
        </p:nvSpPr>
        <p:spPr bwMode="auto">
          <a:xfrm>
            <a:off x="7180013" y="4298158"/>
            <a:ext cx="184731" cy="523220"/>
          </a:xfrm>
          <a:prstGeom prst="rect">
            <a:avLst/>
          </a:prstGeom>
          <a:solidFill>
            <a:srgbClr val="CEA9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93755" y="2482765"/>
            <a:ext cx="106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CEFD7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741055" y="4394029"/>
            <a:ext cx="106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CEFD7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8249658" y="4031457"/>
            <a:ext cx="98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rgbClr val="CEA95A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49658" y="4261530"/>
            <a:ext cx="206748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  <a:endParaRPr lang="en-US" altLang="zh-CN" sz="1100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7089067" y="2421127"/>
            <a:ext cx="98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rgbClr val="B5213B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089067" y="2651200"/>
            <a:ext cx="206748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  <a:endParaRPr lang="en-US" altLang="zh-CN" sz="1100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76"/>
          <p:cNvSpPr txBox="1"/>
          <p:nvPr/>
        </p:nvSpPr>
        <p:spPr>
          <a:xfrm>
            <a:off x="4122840" y="4133403"/>
            <a:ext cx="98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rgbClr val="6EADA7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035444" y="4363477"/>
            <a:ext cx="206748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  <a:endParaRPr lang="en-US" altLang="zh-CN" sz="1100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76"/>
          <p:cNvSpPr txBox="1"/>
          <p:nvPr/>
        </p:nvSpPr>
        <p:spPr>
          <a:xfrm>
            <a:off x="2962250" y="2523073"/>
            <a:ext cx="98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rgbClr val="EB8628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874853" y="2753147"/>
            <a:ext cx="206748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  <a:endParaRPr lang="en-US" altLang="zh-CN" sz="1100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寻宝图1"/>
          <p:cNvPicPr>
            <a:picLocks noChangeAspect="1"/>
          </p:cNvPicPr>
          <p:nvPr/>
        </p:nvPicPr>
        <p:blipFill>
          <a:blip r:embed="rId11"/>
          <a:srcRect b="1231"/>
          <a:stretch>
            <a:fillRect/>
          </a:stretch>
        </p:blipFill>
        <p:spPr>
          <a:xfrm>
            <a:off x="227965" y="110490"/>
            <a:ext cx="5715635" cy="6566535"/>
          </a:xfrm>
          <a:prstGeom prst="rect">
            <a:avLst/>
          </a:prstGeom>
        </p:spPr>
      </p:pic>
      <p:pic>
        <p:nvPicPr>
          <p:cNvPr id="7" name="图片 6" descr="寻宝图2"/>
          <p:cNvPicPr>
            <a:picLocks noChangeAspect="1"/>
          </p:cNvPicPr>
          <p:nvPr/>
        </p:nvPicPr>
        <p:blipFill>
          <a:blip r:embed="rId12"/>
          <a:srcRect l="4711" t="20003"/>
          <a:stretch>
            <a:fillRect/>
          </a:stretch>
        </p:blipFill>
        <p:spPr>
          <a:xfrm>
            <a:off x="6529705" y="111125"/>
            <a:ext cx="5436870" cy="656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19" name="AutoShape 28"/>
          <p:cNvSpPr/>
          <p:nvPr/>
        </p:nvSpPr>
        <p:spPr bwMode="auto">
          <a:xfrm>
            <a:off x="2806319" y="1948190"/>
            <a:ext cx="442697" cy="442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rgbClr val="FCE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608965"/>
            <a:endParaRPr lang="en-US" sz="400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AutoShape 100"/>
          <p:cNvSpPr/>
          <p:nvPr/>
        </p:nvSpPr>
        <p:spPr bwMode="auto">
          <a:xfrm>
            <a:off x="5902603" y="3231028"/>
            <a:ext cx="386795" cy="442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FCE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608965"/>
            <a:endParaRPr lang="en-US" sz="400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 rot="0">
            <a:off x="1946910" y="1322705"/>
            <a:ext cx="8221345" cy="3997325"/>
            <a:chOff x="4811" y="761"/>
            <a:chExt cx="12304" cy="5510"/>
          </a:xfrm>
        </p:grpSpPr>
        <p:sp>
          <p:nvSpPr>
            <p:cNvPr id="46" name="文本框 45"/>
            <p:cNvSpPr txBox="1"/>
            <p:nvPr/>
          </p:nvSpPr>
          <p:spPr>
            <a:xfrm>
              <a:off x="5101" y="5452"/>
              <a:ext cx="2240" cy="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 sz="2400" b="1"/>
                <a:t>脚本</a:t>
              </a:r>
              <a:endParaRPr lang="zh-CN" altLang="zh-CN" sz="2400" b="1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9997" y="5451"/>
              <a:ext cx="2240" cy="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/>
                <a:t>造型</a:t>
              </a:r>
              <a:endParaRPr lang="zh-CN" altLang="en-US" sz="2400" b="1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4875" y="5452"/>
              <a:ext cx="2240" cy="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/>
                <a:t>声音</a:t>
              </a:r>
              <a:endParaRPr lang="zh-CN" altLang="en-US" sz="2400" b="1"/>
            </a:p>
          </p:txBody>
        </p:sp>
        <p:grpSp>
          <p:nvGrpSpPr>
            <p:cNvPr id="54" name="组合 53"/>
            <p:cNvGrpSpPr/>
            <p:nvPr/>
          </p:nvGrpSpPr>
          <p:grpSpPr>
            <a:xfrm rot="0">
              <a:off x="4811" y="761"/>
              <a:ext cx="12220" cy="5510"/>
              <a:chOff x="1342" y="713"/>
              <a:chExt cx="12220" cy="5510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547" y="1819"/>
                <a:ext cx="2240" cy="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zh-CN" sz="2400" b="1"/>
                  <a:t>项目名称</a:t>
                </a:r>
                <a:endParaRPr lang="zh-CN" altLang="zh-CN" sz="2400" b="1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6582" y="771"/>
                <a:ext cx="2240" cy="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zh-CN" sz="2400" b="1"/>
                  <a:t>背景</a:t>
                </a:r>
                <a:endParaRPr lang="zh-CN" altLang="zh-CN" sz="2400" b="1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1342" y="713"/>
                <a:ext cx="12220" cy="5510"/>
                <a:chOff x="1342" y="713"/>
                <a:chExt cx="12220" cy="5510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5034" y="1171"/>
                  <a:ext cx="1614" cy="0"/>
                </a:xfrm>
                <a:prstGeom prst="line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5034" y="1171"/>
                  <a:ext cx="0" cy="2023"/>
                </a:xfrm>
                <a:prstGeom prst="line">
                  <a:avLst/>
                </a:prstGeom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5034" y="3194"/>
                  <a:ext cx="1493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3992" y="2182"/>
                  <a:ext cx="1042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 flipV="1">
                  <a:off x="2716" y="4492"/>
                  <a:ext cx="12" cy="816"/>
                </a:xfrm>
                <a:prstGeom prst="line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V="1">
                  <a:off x="12520" y="4492"/>
                  <a:ext cx="12" cy="816"/>
                </a:xfrm>
                <a:prstGeom prst="line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组合 63"/>
                <p:cNvGrpSpPr/>
                <p:nvPr/>
              </p:nvGrpSpPr>
              <p:grpSpPr>
                <a:xfrm>
                  <a:off x="1342" y="713"/>
                  <a:ext cx="12220" cy="5511"/>
                  <a:chOff x="1342" y="713"/>
                  <a:chExt cx="12220" cy="5511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6648" y="713"/>
                    <a:ext cx="2072" cy="916"/>
                  </a:xfrm>
                  <a:prstGeom prst="round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6" name="直接连接符 65"/>
                  <p:cNvCxnSpPr/>
                  <p:nvPr/>
                </p:nvCxnSpPr>
                <p:spPr>
                  <a:xfrm flipV="1">
                    <a:off x="7611" y="3676"/>
                    <a:ext cx="12" cy="816"/>
                  </a:xfrm>
                  <a:prstGeom prst="line">
                    <a:avLst/>
                  </a:prstGeom>
                  <a:ln w="508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7" name="组合 66"/>
                  <p:cNvGrpSpPr/>
                  <p:nvPr/>
                </p:nvGrpSpPr>
                <p:grpSpPr>
                  <a:xfrm>
                    <a:off x="1342" y="1448"/>
                    <a:ext cx="11201" cy="3860"/>
                    <a:chOff x="1342" y="1448"/>
                    <a:chExt cx="11201" cy="3860"/>
                  </a:xfrm>
                </p:grpSpPr>
                <p:sp>
                  <p:nvSpPr>
                    <p:cNvPr id="68" name="圆角矩形 67"/>
                    <p:cNvSpPr/>
                    <p:nvPr/>
                  </p:nvSpPr>
                  <p:spPr>
                    <a:xfrm>
                      <a:off x="1342" y="1448"/>
                      <a:ext cx="2650" cy="1469"/>
                    </a:xfrm>
                    <a:prstGeom prst="roundRect">
                      <a:avLst/>
                    </a:prstGeom>
                    <a:noFill/>
                    <a:ln w="508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69" name="组合 68"/>
                    <p:cNvGrpSpPr/>
                    <p:nvPr/>
                  </p:nvGrpSpPr>
                  <p:grpSpPr>
                    <a:xfrm>
                      <a:off x="2697" y="2736"/>
                      <a:ext cx="9847" cy="2572"/>
                      <a:chOff x="2703" y="4811"/>
                      <a:chExt cx="9847" cy="2572"/>
                    </a:xfrm>
                  </p:grpSpPr>
                  <p:sp>
                    <p:nvSpPr>
                      <p:cNvPr id="70" name="文本框 69"/>
                      <p:cNvSpPr txBox="1"/>
                      <p:nvPr/>
                    </p:nvSpPr>
                    <p:spPr>
                      <a:xfrm>
                        <a:off x="6527" y="4906"/>
                        <a:ext cx="2240" cy="63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p>
                        <a:pPr algn="ctr"/>
                        <a:r>
                          <a:rPr lang="zh-CN" altLang="zh-CN" sz="2400" b="1"/>
                          <a:t>角色</a:t>
                        </a:r>
                        <a:r>
                          <a:rPr lang="en-US" altLang="zh-CN" sz="2400" b="1"/>
                          <a:t>1</a:t>
                        </a:r>
                        <a:endParaRPr lang="en-US" altLang="zh-CN" sz="2400" b="1"/>
                      </a:p>
                    </p:txBody>
                  </p:sp>
                  <p:sp>
                    <p:nvSpPr>
                      <p:cNvPr id="71" name="圆角矩形 70"/>
                      <p:cNvSpPr/>
                      <p:nvPr/>
                    </p:nvSpPr>
                    <p:spPr>
                      <a:xfrm>
                        <a:off x="6587" y="4811"/>
                        <a:ext cx="2072" cy="916"/>
                      </a:xfrm>
                      <a:prstGeom prst="roundRect">
                        <a:avLst/>
                      </a:prstGeom>
                      <a:noFill/>
                      <a:ln w="508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p>
                        <a:pPr algn="ctr"/>
                        <a:endParaRPr lang="zh-CN" altLang="en-US"/>
                      </a:p>
                    </p:txBody>
                  </p:sp>
                  <p:cxnSp>
                    <p:nvCxnSpPr>
                      <p:cNvPr id="72" name="直接连接符 71"/>
                      <p:cNvCxnSpPr/>
                      <p:nvPr/>
                    </p:nvCxnSpPr>
                    <p:spPr>
                      <a:xfrm flipH="1">
                        <a:off x="2703" y="6567"/>
                        <a:ext cx="9847" cy="0"/>
                      </a:xfrm>
                      <a:prstGeom prst="line">
                        <a:avLst/>
                      </a:prstGeom>
                      <a:ln w="50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直接连接符 72"/>
                      <p:cNvCxnSpPr/>
                      <p:nvPr/>
                    </p:nvCxnSpPr>
                    <p:spPr>
                      <a:xfrm flipV="1">
                        <a:off x="7617" y="6567"/>
                        <a:ext cx="12" cy="816"/>
                      </a:xfrm>
                      <a:prstGeom prst="line">
                        <a:avLst/>
                      </a:prstGeom>
                      <a:ln w="50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4" name="圆角矩形 73"/>
                  <p:cNvSpPr/>
                  <p:nvPr/>
                </p:nvSpPr>
                <p:spPr>
                  <a:xfrm>
                    <a:off x="1686" y="5308"/>
                    <a:ext cx="2072" cy="916"/>
                  </a:xfrm>
                  <a:prstGeom prst="round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圆角矩形 74"/>
                  <p:cNvSpPr/>
                  <p:nvPr/>
                </p:nvSpPr>
                <p:spPr>
                  <a:xfrm>
                    <a:off x="6581" y="5308"/>
                    <a:ext cx="2072" cy="916"/>
                  </a:xfrm>
                  <a:prstGeom prst="round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圆角矩形 75"/>
                  <p:cNvSpPr/>
                  <p:nvPr/>
                </p:nvSpPr>
                <p:spPr>
                  <a:xfrm>
                    <a:off x="11490" y="5308"/>
                    <a:ext cx="2072" cy="916"/>
                  </a:xfrm>
                  <a:prstGeom prst="round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70" name="TextBox 76"/>
          <p:cNvSpPr txBox="1"/>
          <p:nvPr/>
        </p:nvSpPr>
        <p:spPr>
          <a:xfrm>
            <a:off x="5120451" y="4013599"/>
            <a:ext cx="119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120451" y="4265583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</a:t>
            </a: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</a:t>
            </a: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2" name="TextBox 76"/>
          <p:cNvSpPr txBox="1"/>
          <p:nvPr/>
        </p:nvSpPr>
        <p:spPr>
          <a:xfrm>
            <a:off x="2438621" y="2308486"/>
            <a:ext cx="119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  <a:endParaRPr lang="zh-CN" altLang="en-US" sz="14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2438621" y="2560470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</a:t>
            </a: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</a:t>
            </a: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884529" y="2560470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</a:t>
            </a: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</a:t>
            </a:r>
            <a:r>
              <a:rPr lang="zh-CN" altLang="en-US" sz="1000" dirty="0" smtClean="0">
                <a:solidFill>
                  <a:srgbClr val="FCEFD7"/>
                </a:solidFill>
                <a:cs typeface="+mn-ea"/>
                <a:sym typeface="+mn-lt"/>
              </a:rPr>
              <a:t>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5975" y="1502410"/>
            <a:ext cx="8030210" cy="2230755"/>
            <a:chOff x="5209" y="1944"/>
            <a:chExt cx="12646" cy="3513"/>
          </a:xfrm>
        </p:grpSpPr>
        <p:sp>
          <p:nvSpPr>
            <p:cNvPr id="2" name="圆角矩形 1"/>
            <p:cNvSpPr/>
            <p:nvPr/>
          </p:nvSpPr>
          <p:spPr>
            <a:xfrm>
              <a:off x="5281" y="4541"/>
              <a:ext cx="2072" cy="916"/>
            </a:xfrm>
            <a:prstGeom prst="round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209" y="1944"/>
              <a:ext cx="12646" cy="3463"/>
              <a:chOff x="5125" y="3577"/>
              <a:chExt cx="12646" cy="3463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10435" y="6124"/>
                <a:ext cx="2072" cy="916"/>
              </a:xfrm>
              <a:prstGeom prst="round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5603" y="6123"/>
                <a:ext cx="2072" cy="916"/>
              </a:xfrm>
              <a:prstGeom prst="round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125" y="3577"/>
                <a:ext cx="12646" cy="3391"/>
                <a:chOff x="5125" y="3577"/>
                <a:chExt cx="12646" cy="3391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5125" y="3672"/>
                  <a:ext cx="12646" cy="3296"/>
                  <a:chOff x="5125" y="3672"/>
                  <a:chExt cx="12646" cy="3296"/>
                </a:xfrm>
              </p:grpSpPr>
              <p:cxnSp>
                <p:nvCxnSpPr>
                  <p:cNvPr id="10" name="直接连接符 9"/>
                  <p:cNvCxnSpPr/>
                  <p:nvPr/>
                </p:nvCxnSpPr>
                <p:spPr>
                  <a:xfrm flipV="1">
                    <a:off x="11453" y="4492"/>
                    <a:ext cx="12" cy="816"/>
                  </a:xfrm>
                  <a:prstGeom prst="line">
                    <a:avLst/>
                  </a:prstGeom>
                  <a:ln w="508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 flipV="1">
                    <a:off x="11453" y="5307"/>
                    <a:ext cx="12" cy="816"/>
                  </a:xfrm>
                  <a:prstGeom prst="line">
                    <a:avLst/>
                  </a:prstGeom>
                  <a:ln w="508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/>
                  <p:cNvCxnSpPr/>
                  <p:nvPr/>
                </p:nvCxnSpPr>
                <p:spPr>
                  <a:xfrm flipV="1">
                    <a:off x="16633" y="5308"/>
                    <a:ext cx="12" cy="816"/>
                  </a:xfrm>
                  <a:prstGeom prst="line">
                    <a:avLst/>
                  </a:prstGeom>
                  <a:ln w="508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5125" y="3672"/>
                    <a:ext cx="12646" cy="3296"/>
                    <a:chOff x="5125" y="3672"/>
                    <a:chExt cx="12646" cy="3296"/>
                  </a:xfrm>
                </p:grpSpPr>
                <p:sp>
                  <p:nvSpPr>
                    <p:cNvPr id="14" name="文本框 13"/>
                    <p:cNvSpPr txBox="1"/>
                    <p:nvPr/>
                  </p:nvSpPr>
                  <p:spPr>
                    <a:xfrm>
                      <a:off x="10400" y="3672"/>
                      <a:ext cx="2240" cy="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pPr algn="ctr"/>
                      <a:r>
                        <a:rPr lang="zh-CN" altLang="zh-CN" sz="2400" b="1"/>
                        <a:t>脚本</a:t>
                      </a:r>
                      <a:endParaRPr lang="zh-CN" altLang="zh-CN" sz="2400" b="1"/>
                    </a:p>
                  </p:txBody>
                </p:sp>
                <p:cxnSp>
                  <p:nvCxnSpPr>
                    <p:cNvPr id="15" name="直接连接符 14"/>
                    <p:cNvCxnSpPr/>
                    <p:nvPr/>
                  </p:nvCxnSpPr>
                  <p:spPr>
                    <a:xfrm flipH="1">
                      <a:off x="6217" y="5308"/>
                      <a:ext cx="10428" cy="0"/>
                    </a:xfrm>
                    <a:prstGeom prst="line">
                      <a:avLst/>
                    </a:prstGeom>
                    <a:ln w="50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直接连接符 15"/>
                    <p:cNvCxnSpPr/>
                    <p:nvPr/>
                  </p:nvCxnSpPr>
                  <p:spPr>
                    <a:xfrm flipV="1">
                      <a:off x="6239" y="5308"/>
                      <a:ext cx="12" cy="816"/>
                    </a:xfrm>
                    <a:prstGeom prst="line">
                      <a:avLst/>
                    </a:prstGeom>
                    <a:ln w="508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文本框 44"/>
                    <p:cNvSpPr txBox="1"/>
                    <p:nvPr/>
                  </p:nvSpPr>
                  <p:spPr>
                    <a:xfrm>
                      <a:off x="5125" y="6220"/>
                      <a:ext cx="2240" cy="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pPr algn="ctr"/>
                      <a:r>
                        <a:rPr lang="zh-CN" altLang="zh-CN" sz="2400" b="1"/>
                        <a:t>开始</a:t>
                      </a:r>
                      <a:endParaRPr lang="zh-CN" altLang="zh-CN" sz="2400" b="1"/>
                    </a:p>
                  </p:txBody>
                </p:sp>
                <p:sp>
                  <p:nvSpPr>
                    <p:cNvPr id="46" name="文本框 45"/>
                    <p:cNvSpPr txBox="1"/>
                    <p:nvPr/>
                  </p:nvSpPr>
                  <p:spPr>
                    <a:xfrm>
                      <a:off x="10346" y="6243"/>
                      <a:ext cx="2240" cy="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pPr algn="ctr"/>
                      <a:r>
                        <a:rPr lang="zh-CN" altLang="zh-CN" sz="2400" b="1"/>
                        <a:t>经过</a:t>
                      </a:r>
                      <a:endParaRPr lang="zh-CN" altLang="zh-CN" sz="2400" b="1"/>
                    </a:p>
                  </p:txBody>
                </p:sp>
                <p:sp>
                  <p:nvSpPr>
                    <p:cNvPr id="47" name="文本框 46"/>
                    <p:cNvSpPr txBox="1"/>
                    <p:nvPr/>
                  </p:nvSpPr>
                  <p:spPr>
                    <a:xfrm>
                      <a:off x="15531" y="6218"/>
                      <a:ext cx="2240" cy="7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p>
                      <a:pPr algn="ctr"/>
                      <a:r>
                        <a:rPr lang="zh-CN" altLang="zh-CN" sz="2400" b="1"/>
                        <a:t>结束</a:t>
                      </a:r>
                      <a:endParaRPr lang="zh-CN" altLang="zh-CN" sz="2400" b="1"/>
                    </a:p>
                  </p:txBody>
                </p:sp>
              </p:grpSp>
            </p:grpSp>
            <p:sp>
              <p:nvSpPr>
                <p:cNvPr id="22" name="圆角矩形 21"/>
                <p:cNvSpPr/>
                <p:nvPr/>
              </p:nvSpPr>
              <p:spPr>
                <a:xfrm>
                  <a:off x="10461" y="3577"/>
                  <a:ext cx="2072" cy="916"/>
                </a:xfrm>
                <a:prstGeom prst="round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21" name="文本框 3"/>
          <p:cNvSpPr txBox="1"/>
          <p:nvPr/>
        </p:nvSpPr>
        <p:spPr>
          <a:xfrm>
            <a:off x="2437054" y="24674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5455" y="1609725"/>
            <a:ext cx="71558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4000" b="0" dirty="0" smtClean="0">
                <a:solidFill>
                  <a:srgbClr val="6EADA7"/>
                </a:solidFill>
                <a:cs typeface="+mn-ea"/>
              </a:rPr>
              <a:t>请两两讨论，设计你的脚本。边讨论边写下关键字。</a:t>
            </a:r>
            <a:endParaRPr lang="zh-CN" altLang="en-US" sz="4000" dirty="0" smtClean="0">
              <a:solidFill>
                <a:srgbClr val="6EADA7"/>
              </a:solidFill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3365" y="3463925"/>
            <a:ext cx="98685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200" b="0">
                <a:latin typeface="幼圆" panose="02010509060101010101" charset="-122"/>
                <a:ea typeface="幼圆" panose="02010509060101010101" charset="-122"/>
              </a:rPr>
              <a:t>根据这样的问题进行思考、设计：</a:t>
            </a:r>
            <a:endParaRPr lang="zh-CN" sz="4200" b="0">
              <a:latin typeface="幼圆" panose="02010509060101010101" charset="-122"/>
              <a:ea typeface="幼圆" panose="02010509060101010101" charset="-122"/>
            </a:endParaRPr>
          </a:p>
          <a:p>
            <a:pPr indent="0"/>
            <a:r>
              <a:rPr lang="zh-CN" sz="4200" b="1">
                <a:solidFill>
                  <a:srgbClr val="B5213B"/>
                </a:solidFill>
                <a:latin typeface="幼圆" panose="02010509060101010101" charset="-122"/>
                <a:ea typeface="幼圆" panose="02010509060101010101" charset="-122"/>
              </a:rPr>
              <a:t>从哪里出发？怎么前进？到哪里结束？</a:t>
            </a:r>
            <a:endParaRPr lang="zh-CN" sz="4200" b="1">
              <a:solidFill>
                <a:srgbClr val="B5213B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21" name="文本框 3"/>
          <p:cNvSpPr txBox="1"/>
          <p:nvPr/>
        </p:nvSpPr>
        <p:spPr>
          <a:xfrm>
            <a:off x="2437054" y="24674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355850" y="2028825"/>
            <a:ext cx="7494270" cy="2614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4000" b="0" dirty="0" smtClean="0">
                <a:solidFill>
                  <a:srgbClr val="6EADA7"/>
                </a:solidFill>
                <a:cs typeface="+mn-ea"/>
              </a:rPr>
              <a:t>独立完成：</a:t>
            </a:r>
            <a:endParaRPr lang="zh-CN" altLang="en-US" sz="4000" b="0" dirty="0" smtClean="0">
              <a:solidFill>
                <a:srgbClr val="6EADA7"/>
              </a:solidFill>
              <a:cs typeface="+mn-ea"/>
            </a:endParaRPr>
          </a:p>
          <a:p>
            <a:pPr indent="0"/>
            <a:r>
              <a:rPr lang="zh-CN" altLang="en-US" sz="4000" b="0" dirty="0" smtClean="0">
                <a:solidFill>
                  <a:srgbClr val="6EADA7"/>
                </a:solidFill>
                <a:cs typeface="+mn-ea"/>
              </a:rPr>
              <a:t>               设置小猫的</a:t>
            </a:r>
            <a:r>
              <a:rPr lang="zh-CN" sz="4200" b="1">
                <a:solidFill>
                  <a:srgbClr val="B5213B"/>
                </a:solidFill>
                <a:latin typeface="幼圆" panose="02010509060101010101" charset="-122"/>
                <a:ea typeface="幼圆" panose="02010509060101010101" charset="-122"/>
              </a:rPr>
              <a:t>出发点</a:t>
            </a:r>
            <a:r>
              <a:rPr lang="zh-CN" altLang="en-US" sz="4000" b="0" dirty="0" smtClean="0">
                <a:solidFill>
                  <a:srgbClr val="6EADA7"/>
                </a:solidFill>
                <a:cs typeface="+mn-ea"/>
              </a:rPr>
              <a:t>，并对小猫的</a:t>
            </a:r>
            <a:r>
              <a:rPr lang="zh-CN" sz="4200" b="1">
                <a:solidFill>
                  <a:srgbClr val="B5213B"/>
                </a:solidFill>
                <a:latin typeface="幼圆" panose="02010509060101010101" charset="-122"/>
                <a:ea typeface="幼圆" panose="02010509060101010101" charset="-122"/>
              </a:rPr>
              <a:t>大小、方向</a:t>
            </a:r>
            <a:r>
              <a:rPr lang="zh-CN" altLang="en-US" sz="4000" b="0" dirty="0" smtClean="0">
                <a:solidFill>
                  <a:srgbClr val="6EADA7"/>
                </a:solidFill>
                <a:cs typeface="+mn-ea"/>
              </a:rPr>
              <a:t>等进行合理的设置。</a:t>
            </a:r>
            <a:endParaRPr lang="zh-CN" altLang="en-US" sz="4000" dirty="0" smtClean="0">
              <a:solidFill>
                <a:srgbClr val="6EADA7"/>
              </a:solidFill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59758" y="2757873"/>
            <a:ext cx="5726842" cy="289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 smtClean="0">
                <a:solidFill>
                  <a:srgbClr val="6EADA7"/>
                </a:solidFill>
                <a:cs typeface="+mn-ea"/>
                <a:sym typeface="+mn-lt"/>
              </a:rPr>
              <a:t> </a:t>
            </a: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展示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        与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               分享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21" name="文本框 3"/>
          <p:cNvSpPr txBox="1"/>
          <p:nvPr/>
        </p:nvSpPr>
        <p:spPr>
          <a:xfrm>
            <a:off x="2437054" y="24674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51910" y="2915920"/>
            <a:ext cx="74942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4000" b="1" dirty="0" smtClean="0">
                <a:solidFill>
                  <a:srgbClr val="FF0000"/>
                </a:solidFill>
                <a:cs typeface="+mn-ea"/>
              </a:rPr>
              <a:t>终点 </a:t>
            </a:r>
            <a:r>
              <a:rPr lang="zh-CN" altLang="en-US" sz="4000" dirty="0" smtClean="0">
                <a:solidFill>
                  <a:srgbClr val="6EADA7"/>
                </a:solidFill>
                <a:cs typeface="+mn-ea"/>
              </a:rPr>
              <a:t>的作用是什么？</a:t>
            </a:r>
            <a:endParaRPr lang="zh-CN" altLang="en-US" sz="4000" dirty="0" smtClean="0">
              <a:solidFill>
                <a:srgbClr val="6EADA7"/>
              </a:solidFill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59758" y="2757873"/>
            <a:ext cx="5726842" cy="289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 smtClean="0">
                <a:solidFill>
                  <a:srgbClr val="6EADA7"/>
                </a:solidFill>
                <a:cs typeface="+mn-ea"/>
                <a:sym typeface="+mn-lt"/>
              </a:rPr>
              <a:t> </a:t>
            </a:r>
            <a:r>
              <a:rPr lang="zh-CN" altLang="en-US" sz="5500" dirty="0" smtClean="0">
                <a:solidFill>
                  <a:srgbClr val="6EADA7"/>
                </a:solidFill>
                <a:cs typeface="+mn-ea"/>
                <a:sym typeface="+mn-lt"/>
              </a:rPr>
              <a:t>修改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        与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  <a:p>
            <a:pPr algn="ctr" fontAlgn="auto">
              <a:lnSpc>
                <a:spcPts val="73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500" dirty="0" smtClean="0">
                <a:solidFill>
                  <a:srgbClr val="6EADA7"/>
                </a:solidFill>
                <a:cs typeface="+mn-ea"/>
                <a:sym typeface="+mn-lt"/>
              </a:rPr>
              <a:t>               完善</a:t>
            </a:r>
            <a:endParaRPr lang="zh-CN" sz="5500" dirty="0" smtClean="0">
              <a:solidFill>
                <a:srgbClr val="6EADA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WPS 演示</Application>
  <PresentationFormat>宽屏</PresentationFormat>
  <Paragraphs>107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幼圆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SIM元子</cp:lastModifiedBy>
  <cp:revision>29</cp:revision>
  <dcterms:created xsi:type="dcterms:W3CDTF">2017-02-27T01:55:00Z</dcterms:created>
  <dcterms:modified xsi:type="dcterms:W3CDTF">2019-01-24T08:51:56Z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21</vt:lpwstr>
  </property>
  <property fmtid="{D5CDD505-2E9C-101B-9397-08002B2CF9AE}" pid="3" name="KSOProductBuildVer">
    <vt:lpwstr>2052-11.1.0.8214</vt:lpwstr>
  </property>
</Properties>
</file>